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4"/>
  </p:notesMasterIdLst>
  <p:handoutMasterIdLst>
    <p:handoutMasterId r:id="rId5"/>
  </p:handoutMasterIdLst>
  <p:sldIdLst>
    <p:sldId id="259" r:id="rId2"/>
    <p:sldId id="258" r:id="rId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33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1522" autoAdjust="0"/>
  </p:normalViewPr>
  <p:slideViewPr>
    <p:cSldViewPr>
      <p:cViewPr>
        <p:scale>
          <a:sx n="60" d="100"/>
          <a:sy n="60" d="100"/>
        </p:scale>
        <p:origin x="-1454" y="-1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59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7FAC5-78C6-4297-829B-541CB206CC75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0ACA0-FF2A-48F4-89BE-18A1E43199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099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03D95-0642-4125-A8EA-86A814069500}" type="datetimeFigureOut">
              <a:rPr lang="ru-RU" smtClean="0"/>
              <a:pPr/>
              <a:t>21.02.2022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01BA1F-40D3-41DC-BCAC-1156E3D9274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9528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6"/>
            <a:ext cx="5637011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AB126-BB1D-4FEB-85E0-9F54B49B2950}" type="datetime1">
              <a:rPr lang="ru-RU" smtClean="0"/>
              <a:pPr/>
              <a:t>21.02.2022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3132291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3CF88-DCB3-4965-A812-023C2D7935AC}" type="datetime1">
              <a:rPr lang="ru-RU" smtClean="0"/>
              <a:pPr/>
              <a:t>21.02.2022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9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731520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8922-54C0-4370-A8C2-969C4F2B9AFA}" type="datetime1">
              <a:rPr lang="ru-RU" smtClean="0"/>
              <a:pPr/>
              <a:t>21.02.2022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73A22-71B8-4A2B-BD8C-9D8B4ECE6440}" type="datetime1">
              <a:rPr lang="ru-RU" smtClean="0"/>
              <a:pPr/>
              <a:t>21.02.2022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7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2"/>
            <a:ext cx="5970495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BC0E8-29EF-479B-8848-E377E789A4DD}" type="datetime1">
              <a:rPr lang="ru-RU" smtClean="0"/>
              <a:pPr/>
              <a:t>21.02.2022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2E08-70A7-4B9C-B841-D70662D5F7EE}" type="datetime1">
              <a:rPr lang="ru-RU" smtClean="0"/>
              <a:pPr/>
              <a:t>21.02.2022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3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49CD8-9B39-4B58-902D-6CD846858002}" type="datetime1">
              <a:rPr lang="ru-RU" smtClean="0"/>
              <a:pPr/>
              <a:t>21.02.2022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61150-B110-4012-A78C-869DFD91F441}" type="datetime1">
              <a:rPr lang="ru-RU" smtClean="0"/>
              <a:pPr/>
              <a:t>21.02.2022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48C35-C73B-4328-91F5-C4112B29ACF3}" type="datetime1">
              <a:rPr lang="ru-RU" smtClean="0"/>
              <a:pPr/>
              <a:t>21.02.2022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2209801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731521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6" y="3497803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CE001-FBB0-4A88-A930-CD0B227F7527}" type="datetime1">
              <a:rPr lang="ru-RU" smtClean="0"/>
              <a:pPr/>
              <a:t>21.02.2022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7"/>
            <a:ext cx="369411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C920-94CA-4D82-955E-35F9A57A6E82}" type="datetime1">
              <a:rPr lang="ru-RU" smtClean="0"/>
              <a:pPr/>
              <a:t>21.02.2022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9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1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D2DF783-B4E7-47E5-A251-3987FB0E2E7A}" type="datetime1">
              <a:rPr lang="ru-RU" smtClean="0"/>
              <a:pPr/>
              <a:t>21.02.2022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172201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1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712968" cy="864096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 smtClean="0">
                <a:effectLst>
                  <a:reflection blurRad="6350" endPos="0" dir="5400000" sy="-100000" algn="bl" rotWithShape="0"/>
                </a:effectLst>
              </a:rPr>
              <a:t/>
            </a:r>
            <a:br>
              <a:rPr lang="ru-RU" sz="2000" dirty="0" smtClean="0">
                <a:effectLst>
                  <a:reflection blurRad="6350" endPos="0" dir="5400000" sy="-100000" algn="bl" rotWithShape="0"/>
                </a:effectLst>
              </a:rPr>
            </a:br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260648"/>
            <a:ext cx="9073007" cy="83546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effectLst>
                  <a:reflection blurRad="6350" endPos="0" dir="5400000" sy="-100000" algn="bl" rotWithShape="0"/>
                </a:effectLst>
              </a:rPr>
              <a:t>Особенности исчисления физическими лицам </a:t>
            </a:r>
            <a:r>
              <a:rPr lang="ru-RU" b="1" dirty="0" smtClean="0">
                <a:effectLst>
                  <a:reflection blurRad="6350" endPos="0" dir="5400000" sy="-100000" algn="bl" rotWithShape="0"/>
                </a:effectLst>
              </a:rPr>
              <a:t>имущественных                                        </a:t>
            </a:r>
            <a:r>
              <a:rPr lang="ru-RU" b="1" dirty="0">
                <a:effectLst>
                  <a:reflection blurRad="6350" endPos="0" dir="5400000" sy="-100000" algn="bl" rotWithShape="0"/>
                </a:effectLst>
              </a:rPr>
              <a:t>налогов в 2022 году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1268760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/>
              <a:t>В 2022 году имущественные налоги исчисляются за </a:t>
            </a:r>
            <a:r>
              <a:rPr lang="ru-RU" sz="1400" dirty="0" smtClean="0"/>
              <a:t>2021 год.</a:t>
            </a:r>
            <a:endParaRPr lang="ru-RU" sz="1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220072" y="1268760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Срок уплаты имущественных налогов в 2022 году не позднее </a:t>
            </a:r>
            <a:r>
              <a:rPr lang="ru-RU" sz="1400" b="1" dirty="0" smtClean="0"/>
              <a:t>1 декабря 2022 </a:t>
            </a:r>
            <a:r>
              <a:rPr lang="ru-RU" sz="1400" b="1" dirty="0" smtClean="0"/>
              <a:t>.</a:t>
            </a:r>
            <a:endParaRPr lang="ru-RU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58788" y="1832123"/>
            <a:ext cx="78488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/>
              <a:t>    С 2019 года для отдельных граждан (пенсионеров, инвалидов, многодетных граждан) установлен </a:t>
            </a:r>
            <a:r>
              <a:rPr lang="ru-RU" sz="1400" dirty="0" err="1" smtClean="0"/>
              <a:t>беззаявительный</a:t>
            </a:r>
            <a:r>
              <a:rPr lang="ru-RU" sz="1400" dirty="0" smtClean="0"/>
              <a:t> порядок предоставления налоговых </a:t>
            </a:r>
            <a:r>
              <a:rPr lang="ru-RU" sz="1400" dirty="0" smtClean="0"/>
              <a:t>льгот. </a:t>
            </a:r>
          </a:p>
          <a:p>
            <a:pPr algn="just"/>
            <a:r>
              <a:rPr lang="ru-RU" sz="1400" dirty="0"/>
              <a:t> </a:t>
            </a:r>
            <a:r>
              <a:rPr lang="ru-RU" sz="1400" dirty="0" smtClean="0"/>
              <a:t>  </a:t>
            </a:r>
            <a:r>
              <a:rPr lang="ru-RU" sz="1400" dirty="0" err="1" smtClean="0"/>
              <a:t>Беззаявительный</a:t>
            </a:r>
            <a:r>
              <a:rPr lang="ru-RU" sz="1400" dirty="0" smtClean="0"/>
              <a:t> порядок – налоговый орган применяет льготы на основании сведений, полученных при информационном обмене с ПФР, </a:t>
            </a:r>
            <a:r>
              <a:rPr lang="ru-RU" sz="1400" dirty="0" err="1" smtClean="0"/>
              <a:t>Росреестром</a:t>
            </a:r>
            <a:r>
              <a:rPr lang="ru-RU" sz="1400" dirty="0" smtClean="0"/>
              <a:t>, региональными органами защиты населения.</a:t>
            </a:r>
            <a:endParaRPr lang="ru-RU" sz="1400" dirty="0" smtClean="0"/>
          </a:p>
          <a:p>
            <a:pPr algn="ctr"/>
            <a:endParaRPr lang="ru-RU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984796" y="3095431"/>
            <a:ext cx="770485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/>
              <a:t>     Если, предусмотренная льгота не учтена в налоговом уведомлении, необходимо обратиться с заявлением в налоговый орган по вашему выбору: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/>
              <a:t>непосредственно в налоговый орган или направить по почте;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/>
              <a:t>через </a:t>
            </a:r>
            <a:r>
              <a:rPr lang="ru-RU" sz="1400" dirty="0" smtClean="0"/>
              <a:t>«Личный кабинет налогоплательщика для физических лиц</a:t>
            </a:r>
            <a:r>
              <a:rPr lang="ru-RU" sz="1400" dirty="0" smtClean="0"/>
              <a:t>»;</a:t>
            </a:r>
            <a:endParaRPr lang="ru-RU" sz="1400" dirty="0" smtClean="0"/>
          </a:p>
          <a:p>
            <a:pPr marL="285750" indent="-285750" algn="just">
              <a:buFontTx/>
              <a:buChar char="-"/>
            </a:pPr>
            <a:r>
              <a:rPr lang="ru-RU" sz="1400" dirty="0" smtClean="0"/>
              <a:t>через МФЦ «Мои документы</a:t>
            </a:r>
            <a:r>
              <a:rPr lang="ru-RU" sz="1400" dirty="0" smtClean="0"/>
              <a:t>».</a:t>
            </a:r>
            <a:endParaRPr lang="ru-RU" sz="1400" dirty="0" smtClean="0"/>
          </a:p>
          <a:p>
            <a:pPr algn="just"/>
            <a:r>
              <a:rPr lang="ru-RU" sz="1400" dirty="0"/>
              <a:t> </a:t>
            </a:r>
            <a:r>
              <a:rPr lang="ru-RU" sz="1400" dirty="0" smtClean="0"/>
              <a:t>     </a:t>
            </a:r>
            <a:r>
              <a:rPr lang="ru-RU" sz="1400" dirty="0" smtClean="0"/>
              <a:t>Получить </a:t>
            </a:r>
            <a:r>
              <a:rPr lang="ru-RU" sz="1400" dirty="0" smtClean="0"/>
              <a:t>консультацию по возникшим вопросам, бланк заявления о предоставлении налоговой льготы по транспортному налогу, земельному налогу, налогу на имущество физических лиц :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/>
              <a:t>в МИФНС России № 14 по Воронежской области (874391)  2-85-36; 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/>
              <a:t>в администрации Вашего  </a:t>
            </a:r>
            <a:r>
              <a:rPr lang="ru-RU" sz="1400" dirty="0" smtClean="0"/>
              <a:t>поселения Павловского муниципального </a:t>
            </a:r>
            <a:r>
              <a:rPr lang="ru-RU" sz="1400" dirty="0" smtClean="0"/>
              <a:t>района.</a:t>
            </a:r>
            <a:endParaRPr lang="ru-RU" sz="1400" dirty="0" smtClean="0"/>
          </a:p>
          <a:p>
            <a:pPr marL="285750" indent="-285750" algn="just">
              <a:buFontTx/>
              <a:buChar char="-"/>
            </a:pPr>
            <a:endParaRPr lang="ru-RU" sz="1400" dirty="0"/>
          </a:p>
          <a:p>
            <a:pPr algn="just"/>
            <a:r>
              <a:rPr lang="ru-RU" sz="1400" dirty="0" smtClean="0"/>
              <a:t>    Полная </a:t>
            </a:r>
            <a:r>
              <a:rPr lang="ru-RU" sz="1400" dirty="0" smtClean="0"/>
              <a:t>информация об установлении налоговых льгот (по всем видам налогов) </a:t>
            </a:r>
            <a:r>
              <a:rPr lang="ru-RU" sz="1400" dirty="0" smtClean="0"/>
              <a:t>размещена </a:t>
            </a:r>
            <a:r>
              <a:rPr lang="ru-RU" sz="1400" dirty="0" smtClean="0"/>
              <a:t>в интернет – сервисе </a:t>
            </a:r>
            <a:r>
              <a:rPr lang="en-US" sz="1400" dirty="0"/>
              <a:t> </a:t>
            </a:r>
            <a:r>
              <a:rPr lang="en-US" sz="1400" dirty="0" smtClean="0"/>
              <a:t>www</a:t>
            </a:r>
            <a:r>
              <a:rPr lang="ru-RU" sz="1400" dirty="0"/>
              <a:t>.</a:t>
            </a:r>
            <a:r>
              <a:rPr lang="en-US" sz="1400" dirty="0" err="1" smtClean="0"/>
              <a:t>nalog</a:t>
            </a:r>
            <a:r>
              <a:rPr lang="ru-RU" sz="1400" dirty="0" smtClean="0"/>
              <a:t>.</a:t>
            </a:r>
            <a:r>
              <a:rPr lang="en-US" sz="1400" dirty="0" err="1" smtClean="0"/>
              <a:t>ru</a:t>
            </a:r>
            <a:r>
              <a:rPr lang="en-US" sz="1400" dirty="0" smtClean="0"/>
              <a:t> </a:t>
            </a:r>
            <a:r>
              <a:rPr lang="ru-RU" sz="1400" dirty="0" smtClean="0"/>
              <a:t>«Справочная информация о ставках и льготах по имущественным налогам »</a:t>
            </a:r>
            <a:endParaRPr lang="ru-RU" sz="1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696" y="5505722"/>
            <a:ext cx="659904" cy="659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40" y="3148988"/>
            <a:ext cx="659904" cy="659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904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59632" y="476672"/>
            <a:ext cx="7416823" cy="432048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 smtClean="0">
                <a:effectLst>
                  <a:reflection blurRad="6350" endPos="0" dir="5400000" sy="-100000" algn="bl" rotWithShape="0"/>
                </a:effectLst>
              </a:rPr>
              <a:t>Льготы</a:t>
            </a:r>
            <a:r>
              <a:rPr lang="ru-RU" sz="2000" dirty="0" smtClean="0"/>
              <a:t> </a:t>
            </a:r>
            <a:r>
              <a:rPr lang="ru-RU" sz="2000" dirty="0" smtClean="0">
                <a:effectLst>
                  <a:reflection blurRad="6350" endPos="0" dir="5400000" sy="-100000" algn="bl" rotWithShape="0"/>
                </a:effectLst>
              </a:rPr>
              <a:t>по</a:t>
            </a:r>
            <a:r>
              <a:rPr lang="ru-RU" sz="2000" dirty="0" smtClean="0"/>
              <a:t> </a:t>
            </a:r>
            <a:r>
              <a:rPr lang="ru-RU" sz="2000" dirty="0" smtClean="0">
                <a:effectLst>
                  <a:reflection blurRad="6350" endPos="0" dir="5400000" sy="-100000" algn="bl" rotWithShape="0"/>
                </a:effectLst>
              </a:rPr>
              <a:t>имущественным</a:t>
            </a:r>
            <a:r>
              <a:rPr lang="ru-RU" sz="2000" dirty="0" smtClean="0"/>
              <a:t> </a:t>
            </a:r>
            <a:r>
              <a:rPr lang="ru-RU" sz="2000" dirty="0" smtClean="0">
                <a:effectLst>
                  <a:reflection blurRad="6350" endPos="0" dir="5400000" sy="-100000" algn="bl" rotWithShape="0"/>
                </a:effectLst>
              </a:rPr>
              <a:t>налогам</a:t>
            </a:r>
            <a:r>
              <a:rPr lang="ru-RU" sz="2000" dirty="0" smtClean="0"/>
              <a:t> </a:t>
            </a:r>
            <a:r>
              <a:rPr lang="ru-RU" sz="2000" dirty="0" smtClean="0">
                <a:effectLst>
                  <a:reflection blurRad="6350" endPos="0" dir="5400000" sy="-100000" algn="bl" rotWithShape="0"/>
                </a:effectLst>
              </a:rPr>
              <a:t>для граждан</a:t>
            </a:r>
            <a:endParaRPr lang="ru-RU" sz="2000" dirty="0">
              <a:effectLst>
                <a:reflection blurRad="6350" endPos="0" dir="5400000" sy="-100000" algn="bl" rotWithShape="0"/>
              </a:effectLst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23528" y="952928"/>
            <a:ext cx="4248472" cy="3347284"/>
          </a:xfrm>
        </p:spPr>
        <p:txBody>
          <a:bodyPr>
            <a:normAutofit lnSpcReduction="10000"/>
          </a:bodyPr>
          <a:lstStyle/>
          <a:p>
            <a:pPr indent="363538" algn="ctr"/>
            <a:r>
              <a:rPr lang="ru-RU" sz="1200" b="1" dirty="0" smtClean="0">
                <a:solidFill>
                  <a:schemeClr val="tx1"/>
                </a:solidFill>
              </a:rPr>
              <a:t>Транспортный налог</a:t>
            </a:r>
          </a:p>
          <a:p>
            <a:pPr indent="363538" algn="ctr"/>
            <a:endParaRPr lang="ru-RU" sz="1200" b="1" dirty="0" smtClean="0"/>
          </a:p>
          <a:p>
            <a:pPr indent="363538" algn="just"/>
            <a:r>
              <a:rPr lang="ru-RU" sz="1200" dirty="0" smtClean="0">
                <a:solidFill>
                  <a:schemeClr val="tx1"/>
                </a:solidFill>
              </a:rPr>
              <a:t>Право на льготу на одно транспортное средство имеют: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     1. </a:t>
            </a:r>
            <a:r>
              <a:rPr lang="ru-RU" sz="1200" dirty="0" smtClean="0">
                <a:solidFill>
                  <a:schemeClr val="tx1"/>
                </a:solidFill>
              </a:rPr>
              <a:t>Г</a:t>
            </a:r>
            <a:r>
              <a:rPr lang="ru-RU" sz="1200" dirty="0" smtClean="0">
                <a:solidFill>
                  <a:schemeClr val="tx1"/>
                </a:solidFill>
              </a:rPr>
              <a:t>ерои СССР, </a:t>
            </a:r>
            <a:r>
              <a:rPr lang="ru-RU" sz="1200" dirty="0">
                <a:solidFill>
                  <a:schemeClr val="tx1"/>
                </a:solidFill>
              </a:rPr>
              <a:t>Герои Социалистического Труда, Герои </a:t>
            </a:r>
            <a:r>
              <a:rPr lang="ru-RU" sz="1200" dirty="0" smtClean="0">
                <a:solidFill>
                  <a:schemeClr val="tx1"/>
                </a:solidFill>
              </a:rPr>
              <a:t>РФ, </a:t>
            </a:r>
            <a:r>
              <a:rPr lang="ru-RU" sz="1200" dirty="0">
                <a:solidFill>
                  <a:schemeClr val="tx1"/>
                </a:solidFill>
              </a:rPr>
              <a:t>граждане, награжденные орденом Славы трех степеней </a:t>
            </a:r>
            <a:r>
              <a:rPr lang="ru-RU" sz="1200" dirty="0" smtClean="0">
                <a:solidFill>
                  <a:schemeClr val="tx1"/>
                </a:solidFill>
              </a:rPr>
              <a:t>.</a:t>
            </a:r>
            <a:endParaRPr lang="ru-RU" sz="1200" dirty="0" smtClean="0">
              <a:solidFill>
                <a:schemeClr val="tx1"/>
              </a:solidFill>
            </a:endParaRPr>
          </a:p>
          <a:p>
            <a:pPr algn="just"/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   2. </a:t>
            </a:r>
            <a:r>
              <a:rPr lang="ru-RU" sz="1200" dirty="0" smtClean="0">
                <a:solidFill>
                  <a:schemeClr val="tx1"/>
                </a:solidFill>
              </a:rPr>
              <a:t>Участники ВОВ, ветераны боевых действий, </a:t>
            </a:r>
            <a:r>
              <a:rPr lang="ru-RU" sz="1200" dirty="0" smtClean="0">
                <a:solidFill>
                  <a:schemeClr val="tx1"/>
                </a:solidFill>
              </a:rPr>
              <a:t>граждане</a:t>
            </a:r>
            <a:r>
              <a:rPr lang="ru-RU" sz="1200" dirty="0">
                <a:solidFill>
                  <a:schemeClr val="tx1"/>
                </a:solidFill>
              </a:rPr>
              <a:t>, подвергшиеся воздействию радиации вследствие катастрофы на Чернобыльской АЭС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    3. владельцы легковых автомобилям специально оборудованные для использования инвалидами до 100 </a:t>
            </a:r>
            <a:r>
              <a:rPr lang="ru-RU" sz="1200" dirty="0" err="1" smtClean="0">
                <a:solidFill>
                  <a:schemeClr val="tx1"/>
                </a:solidFill>
              </a:rPr>
              <a:t>л.с</a:t>
            </a:r>
            <a:r>
              <a:rPr lang="ru-RU" sz="12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    4. Один </a:t>
            </a:r>
            <a:r>
              <a:rPr lang="ru-RU" sz="1200" dirty="0">
                <a:solidFill>
                  <a:schemeClr val="tx1"/>
                </a:solidFill>
              </a:rPr>
              <a:t>из родителей (законных представителей) в семье, воспитывающей пять и более несовершеннолетних </a:t>
            </a:r>
            <a:r>
              <a:rPr lang="ru-RU" sz="1200" dirty="0" smtClean="0">
                <a:solidFill>
                  <a:schemeClr val="tx1"/>
                </a:solidFill>
              </a:rPr>
              <a:t>детей. 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    5. Автомобили, </a:t>
            </a:r>
            <a:r>
              <a:rPr lang="ru-RU" sz="1200" dirty="0" smtClean="0">
                <a:solidFill>
                  <a:schemeClr val="tx1"/>
                </a:solidFill>
              </a:rPr>
              <a:t>мотоциклы </a:t>
            </a:r>
            <a:r>
              <a:rPr lang="ru-RU" sz="1200" dirty="0">
                <a:solidFill>
                  <a:schemeClr val="tx1"/>
                </a:solidFill>
              </a:rPr>
              <a:t>и мотороллеры отечественного производства, с года выпуска которых прошло 25 и более </a:t>
            </a:r>
            <a:r>
              <a:rPr lang="ru-RU" sz="1200" dirty="0" smtClean="0">
                <a:solidFill>
                  <a:schemeClr val="tx1"/>
                </a:solidFill>
              </a:rPr>
              <a:t>лет.</a:t>
            </a:r>
            <a:endParaRPr lang="ru-RU" sz="1200" dirty="0" smtClean="0">
              <a:solidFill>
                <a:schemeClr val="tx1"/>
              </a:solidFill>
            </a:endParaRPr>
          </a:p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    6. Прочие в соответствии со ст. 358, 361.1 НК и законом Воронежской области от 11.06.2003 №  28-ОЗ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172201"/>
            <a:ext cx="9144000" cy="425151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788024" y="980728"/>
            <a:ext cx="39260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Земельный</a:t>
            </a:r>
            <a:r>
              <a:rPr lang="ru-RU" sz="1200" dirty="0" smtClean="0"/>
              <a:t> </a:t>
            </a:r>
            <a:r>
              <a:rPr lang="ru-RU" sz="1200" b="1" dirty="0" smtClean="0"/>
              <a:t>налог</a:t>
            </a:r>
          </a:p>
          <a:p>
            <a:pPr algn="ctr"/>
            <a:endParaRPr lang="ru-RU" sz="1200" b="1" dirty="0" smtClean="0"/>
          </a:p>
          <a:p>
            <a:pPr algn="just"/>
            <a:r>
              <a:rPr lang="ru-RU" sz="1200" dirty="0" smtClean="0"/>
              <a:t>      Не облагается 600 кв. м. по одному земельному участку, которым владеют:</a:t>
            </a:r>
          </a:p>
          <a:p>
            <a:endParaRPr lang="ru-RU" sz="1200" dirty="0" smtClean="0"/>
          </a:p>
          <a:p>
            <a:pPr algn="just"/>
            <a:r>
              <a:rPr lang="ru-RU" sz="1200" dirty="0"/>
              <a:t> </a:t>
            </a:r>
            <a:r>
              <a:rPr lang="ru-RU" sz="1200" dirty="0" smtClean="0"/>
              <a:t>1 Герои </a:t>
            </a:r>
            <a:r>
              <a:rPr lang="ru-RU" sz="1200" dirty="0"/>
              <a:t>СССР, Герои РФ, Чернобыльцы и приравненные к ним категории граждан;</a:t>
            </a:r>
          </a:p>
          <a:p>
            <a:pPr algn="just"/>
            <a:r>
              <a:rPr lang="ru-RU" sz="1200" dirty="0"/>
              <a:t>    2. Участники </a:t>
            </a:r>
            <a:r>
              <a:rPr lang="ru-RU" sz="1200" dirty="0" smtClean="0"/>
              <a:t>ВОВ , ветераны и инвалиды боевых действий.</a:t>
            </a:r>
            <a:endParaRPr lang="ru-RU" sz="1200" dirty="0"/>
          </a:p>
          <a:p>
            <a:pPr algn="just"/>
            <a:r>
              <a:rPr lang="ru-RU" sz="1200" dirty="0"/>
              <a:t>   3. Инвалиды 1 и 2 </a:t>
            </a:r>
            <a:r>
              <a:rPr lang="ru-RU" sz="1200" dirty="0" smtClean="0"/>
              <a:t>группы, инвалиды с детства, дети - инвалиды.</a:t>
            </a:r>
          </a:p>
          <a:p>
            <a:pPr algn="just"/>
            <a:r>
              <a:rPr lang="ru-RU" sz="1200" dirty="0" smtClean="0"/>
              <a:t>   4</a:t>
            </a:r>
            <a:r>
              <a:rPr lang="ru-RU" sz="1200" dirty="0" smtClean="0"/>
              <a:t>. Пенсионеры, лица </a:t>
            </a:r>
            <a:r>
              <a:rPr lang="ru-RU" sz="1200" dirty="0" err="1" smtClean="0"/>
              <a:t>предпенсионного</a:t>
            </a:r>
            <a:r>
              <a:rPr lang="ru-RU" sz="1200" dirty="0" smtClean="0"/>
              <a:t> возраста (55 и 60 для женщин и мужчин соответственно), граждане, имеющие 3-х и более детей.</a:t>
            </a:r>
            <a:endParaRPr lang="ru-RU" sz="1200" dirty="0"/>
          </a:p>
          <a:p>
            <a:r>
              <a:rPr lang="ru-RU" sz="1200" dirty="0" smtClean="0"/>
              <a:t>   5</a:t>
            </a:r>
            <a:r>
              <a:rPr lang="ru-RU" sz="1200" dirty="0" smtClean="0"/>
              <a:t>. Прочие в соответствии со ст. </a:t>
            </a:r>
            <a:r>
              <a:rPr lang="ru-RU" sz="1200" dirty="0" smtClean="0"/>
              <a:t>391, 395 НК , а также нормативными правовыми актами представительного органа поселения Павловского муниципального района </a:t>
            </a:r>
          </a:p>
          <a:p>
            <a:endParaRPr lang="ru-RU" sz="1200" dirty="0"/>
          </a:p>
        </p:txBody>
      </p:sp>
      <p:sp>
        <p:nvSpPr>
          <p:cNvPr id="6" name="TextBox 5"/>
          <p:cNvSpPr txBox="1"/>
          <p:nvPr/>
        </p:nvSpPr>
        <p:spPr>
          <a:xfrm flipH="1">
            <a:off x="502364" y="4115546"/>
            <a:ext cx="7864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Налог</a:t>
            </a:r>
            <a:r>
              <a:rPr lang="ru-RU" b="1" dirty="0" smtClean="0"/>
              <a:t> </a:t>
            </a:r>
            <a:r>
              <a:rPr lang="ru-RU" sz="1200" b="1" dirty="0" smtClean="0"/>
              <a:t>на</a:t>
            </a:r>
            <a:r>
              <a:rPr lang="ru-RU" b="1" dirty="0" smtClean="0"/>
              <a:t> </a:t>
            </a:r>
            <a:r>
              <a:rPr lang="ru-RU" sz="1200" b="1" dirty="0" smtClean="0"/>
              <a:t>имущество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853" y="814264"/>
            <a:ext cx="1054668" cy="525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7768" y="766992"/>
            <a:ext cx="996720" cy="664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393774" y="4581128"/>
            <a:ext cx="17764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/>
              <a:t>     Не облагаются по 7 кв. м. по жилому дому и 5 </a:t>
            </a:r>
            <a:r>
              <a:rPr lang="ru-RU" sz="1200" dirty="0" err="1" smtClean="0"/>
              <a:t>кв.м</a:t>
            </a:r>
            <a:r>
              <a:rPr lang="ru-RU" sz="1200" dirty="0" smtClean="0"/>
              <a:t>. по квартире, принадлежащим </a:t>
            </a:r>
            <a:r>
              <a:rPr lang="ru-RU" sz="1200" dirty="0" smtClean="0"/>
              <a:t>гражданам, имеющим </a:t>
            </a:r>
            <a:r>
              <a:rPr lang="ru-RU" sz="1200" dirty="0" smtClean="0"/>
              <a:t>3-х и более детей, а расчете на каждого ребенка</a:t>
            </a:r>
          </a:p>
          <a:p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95536" y="4581128"/>
            <a:ext cx="475252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/>
              <a:t>          Не облагаются по 1 объекту квартира, часть квартиры, комната, жилой дом, часть жилого дома, гараж, </a:t>
            </a:r>
            <a:r>
              <a:rPr lang="ru-RU" sz="1200" dirty="0" err="1" smtClean="0"/>
              <a:t>машино</a:t>
            </a:r>
            <a:r>
              <a:rPr lang="ru-RU" sz="1200" dirty="0" smtClean="0"/>
              <a:t> – место, которым владеют:</a:t>
            </a:r>
          </a:p>
          <a:p>
            <a:pPr algn="just"/>
            <a:endParaRPr lang="ru-RU" sz="1200" dirty="0"/>
          </a:p>
          <a:p>
            <a:pPr algn="just"/>
            <a:r>
              <a:rPr lang="ru-RU" sz="1200" dirty="0"/>
              <a:t> </a:t>
            </a:r>
            <a:r>
              <a:rPr lang="ru-RU" sz="1200" dirty="0" smtClean="0"/>
              <a:t>   1. </a:t>
            </a:r>
            <a:r>
              <a:rPr lang="ru-RU" sz="1200" dirty="0"/>
              <a:t>Герои СССР, Герои РФ, Чернобыльцы и приравненные к ним категории граждан;</a:t>
            </a:r>
          </a:p>
          <a:p>
            <a:pPr algn="just"/>
            <a:r>
              <a:rPr lang="ru-RU" sz="1200" dirty="0"/>
              <a:t>    2. Участники ВОВ , ветераны и инвалиды боевых действий.</a:t>
            </a:r>
          </a:p>
          <a:p>
            <a:pPr algn="just"/>
            <a:r>
              <a:rPr lang="ru-RU" sz="1200" dirty="0"/>
              <a:t>   </a:t>
            </a:r>
            <a:r>
              <a:rPr lang="ru-RU" sz="1200" dirty="0" smtClean="0"/>
              <a:t> 3</a:t>
            </a:r>
            <a:r>
              <a:rPr lang="ru-RU" sz="1200" dirty="0"/>
              <a:t>. Инвалиды 1 и 2 группы, инвалиды с детства, дети - инвалиды.</a:t>
            </a:r>
          </a:p>
          <a:p>
            <a:pPr algn="just"/>
            <a:r>
              <a:rPr lang="ru-RU" sz="1200" dirty="0" smtClean="0"/>
              <a:t>    4</a:t>
            </a:r>
            <a:r>
              <a:rPr lang="ru-RU" sz="1200" dirty="0"/>
              <a:t>. Пенсионеры, лица </a:t>
            </a:r>
            <a:r>
              <a:rPr lang="ru-RU" sz="1200" dirty="0" err="1"/>
              <a:t>предпенсионного</a:t>
            </a:r>
            <a:r>
              <a:rPr lang="ru-RU" sz="1200" dirty="0"/>
              <a:t> возраста (55 и 60 для женщин и мужчин </a:t>
            </a:r>
            <a:r>
              <a:rPr lang="ru-RU" sz="1200" dirty="0" smtClean="0"/>
              <a:t>соответственно.</a:t>
            </a:r>
            <a:endParaRPr lang="ru-RU" sz="1200" dirty="0"/>
          </a:p>
          <a:p>
            <a:endParaRPr lang="ru-RU" sz="1200" dirty="0" smtClean="0"/>
          </a:p>
          <a:p>
            <a:endParaRPr lang="ru-RU" sz="1200" dirty="0" smtClean="0"/>
          </a:p>
          <a:p>
            <a:r>
              <a:rPr lang="ru-RU" sz="1200" dirty="0" smtClean="0"/>
              <a:t> </a:t>
            </a:r>
            <a:endParaRPr lang="ru-RU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7321357" y="4581128"/>
            <a:ext cx="12241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/>
              <a:t>Прочие в соответствии со ст. </a:t>
            </a:r>
            <a:r>
              <a:rPr lang="ru-RU" sz="1200" dirty="0" smtClean="0"/>
              <a:t>403, 407 </a:t>
            </a:r>
            <a:r>
              <a:rPr lang="ru-RU" sz="1200" dirty="0" smtClean="0"/>
              <a:t>НК РФ</a:t>
            </a:r>
            <a:endParaRPr lang="ru-RU" sz="1200" dirty="0"/>
          </a:p>
          <a:p>
            <a:endParaRPr lang="ru-RU" dirty="0"/>
          </a:p>
        </p:txBody>
      </p:sp>
      <p:pic>
        <p:nvPicPr>
          <p:cNvPr id="1030" name="Picture 6" descr="В Краснодарском крае многодетные семьи получили более 860 земельных участко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0186" y="5543474"/>
            <a:ext cx="1526479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3958</TotalTime>
  <Words>598</Words>
  <Application>Microsoft Office PowerPoint</Application>
  <PresentationFormat>Экран (4:3)</PresentationFormat>
  <Paragraphs>47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Воздушный поток</vt:lpstr>
      <vt:lpstr>  </vt:lpstr>
      <vt:lpstr>Льготы по имущественным налогам для граждан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 на 2020 год</dc:title>
  <dc:creator>plan2</dc:creator>
  <cp:lastModifiedBy>user</cp:lastModifiedBy>
  <cp:revision>266</cp:revision>
  <cp:lastPrinted>2022-02-21T14:57:18Z</cp:lastPrinted>
  <dcterms:created xsi:type="dcterms:W3CDTF">2019-11-14T08:30:44Z</dcterms:created>
  <dcterms:modified xsi:type="dcterms:W3CDTF">2022-02-21T14:57:52Z</dcterms:modified>
</cp:coreProperties>
</file>